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99" r:id="rId2"/>
    <p:sldId id="275" r:id="rId3"/>
    <p:sldId id="307" r:id="rId4"/>
    <p:sldId id="310" r:id="rId5"/>
    <p:sldId id="315" r:id="rId6"/>
    <p:sldId id="311" r:id="rId7"/>
    <p:sldId id="312" r:id="rId8"/>
    <p:sldId id="313" r:id="rId9"/>
    <p:sldId id="314" r:id="rId10"/>
    <p:sldId id="302" r:id="rId11"/>
    <p:sldId id="272" r:id="rId12"/>
  </p:sldIdLst>
  <p:sldSz cx="12192000" cy="6858000"/>
  <p:notesSz cx="9601200" cy="7315200"/>
  <p:custDataLst>
    <p:tags r:id="rId1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0952" autoAdjust="0"/>
  </p:normalViewPr>
  <p:slideViewPr>
    <p:cSldViewPr snapToGrid="0" showGuides="1">
      <p:cViewPr varScale="1">
        <p:scale>
          <a:sx n="102" d="100"/>
          <a:sy n="102" d="100"/>
        </p:scale>
        <p:origin x="140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dirty="0">
                <a:solidFill>
                  <a:srgbClr val="000000"/>
                </a:solidFill>
                <a:sym typeface=""/>
              </a:rPr>
              <a:t>To summarize, the Data Visualizer app in DHIS2 allows you to create and edit different types of charts depending on the type of data analysis you want to perform. </a:t>
            </a:r>
          </a:p>
          <a:p>
            <a:pPr rtl="0">
              <a:spcBef>
                <a:spcPts val="0"/>
              </a:spcBef>
              <a:spcAft>
                <a:spcPts val="0"/>
              </a:spcAft>
            </a:pPr>
            <a:endParaRPr lang="en-US" dirty="0">
              <a:solidFill>
                <a:srgbClr val="000000"/>
              </a:solidFill>
              <a:sym typeface=""/>
            </a:endParaRPr>
          </a:p>
          <a:p>
            <a:pPr rtl="0">
              <a:spcBef>
                <a:spcPts val="0"/>
              </a:spcBef>
              <a:spcAft>
                <a:spcPts val="0"/>
              </a:spcAft>
            </a:pPr>
            <a:r>
              <a:rPr lang="en-US" dirty="0">
                <a:solidFill>
                  <a:srgbClr val="000000"/>
                </a:solidFill>
                <a:sym typeface=""/>
              </a:rPr>
              <a:t>To switch from one type of chart to another, simply select the chart type from the dropdown menu and adjust the layout and options to achieve the desired visualization.</a:t>
            </a:r>
          </a:p>
        </p:txBody>
      </p:sp>
    </p:spTree>
    <p:extLst>
      <p:ext uri="{BB962C8B-B14F-4D97-AF65-F5344CB8AC3E}">
        <p14:creationId xmlns:p14="http://schemas.microsoft.com/office/powerpoint/2010/main" val="3211509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In the previous video, you learned how to move from a column chart to a stacked bar chart to visualize data for different OPV doses disaggregated by age. But what if we wanted to view the overall total number of OPV doses given broken down by location for the year 2021 instead? We can easily do this with a pie chart. Let's see how to do this in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First, open the chart type selector and find the pie chart. As you can see, pie charts are used to represent the split of the parts of a whole.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In our example, the parts will be the locations and the whole will be the number of OPV doses given in the Animal Region in 2021. Now let's update the chart type to pie.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Once we do that, we can see that the layout area changes and now only the series and filter dimensions are available.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The category dimension does not appear anymore. You will find the same interface when you create single value and gauge charts.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This means that these three chart types are ideal for visualizing data based on one primary dimension. For this example, make sure that the organization units are in the series and all other dimensions are in the filter then click update.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Now we can see a pie chart that allows us to view all doses of any OPV vaccine given in 2021, divided by the different colored sections, or slices, by organization unit. </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b="0" dirty="0">
                <a:effectLst/>
              </a:rPr>
              <a:t>In this series of videos, you have learned how to use the DHIS2 Data Visualizer app to create different types of charts, such as line, column, stacked bar, and pie charts.</a:t>
            </a:r>
            <a:br>
              <a:rPr lang="en-US" b="0" dirty="0">
                <a:effectLst/>
              </a:rPr>
            </a:br>
            <a:endParaRPr lang="es-ES" dirty="0"/>
          </a:p>
        </p:txBody>
      </p:sp>
    </p:spTree>
    <p:extLst>
      <p:ext uri="{BB962C8B-B14F-4D97-AF65-F5344CB8AC3E}">
        <p14:creationId xmlns:p14="http://schemas.microsoft.com/office/powerpoint/2010/main" val="1884923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The decision on which type of chart to select will depend on what kind of data analysis you want to run. You can find helpful tips on which to select in the description of each chart type. </a:t>
            </a:r>
            <a:br>
              <a:rPr lang="en-US" dirty="0"/>
            </a:br>
            <a:endParaRPr lang="es-ES" dirty="0"/>
          </a:p>
        </p:txBody>
      </p:sp>
    </p:spTree>
    <p:extLst>
      <p:ext uri="{BB962C8B-B14F-4D97-AF65-F5344CB8AC3E}">
        <p14:creationId xmlns:p14="http://schemas.microsoft.com/office/powerpoint/2010/main" val="2809372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If you want to see the data variation over time, you would most likely select a line chart.</a:t>
            </a:r>
          </a:p>
        </p:txBody>
      </p:sp>
    </p:spTree>
    <p:extLst>
      <p:ext uri="{BB962C8B-B14F-4D97-AF65-F5344CB8AC3E}">
        <p14:creationId xmlns:p14="http://schemas.microsoft.com/office/powerpoint/2010/main" val="347669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If you want to compare data across locations, a column chart allows easy visualization and comparison of those data.</a:t>
            </a:r>
          </a:p>
        </p:txBody>
      </p:sp>
    </p:spTree>
    <p:extLst>
      <p:ext uri="{BB962C8B-B14F-4D97-AF65-F5344CB8AC3E}">
        <p14:creationId xmlns:p14="http://schemas.microsoft.com/office/powerpoint/2010/main" val="4079840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A stacked bar or stacked column gives us the option to add granularity to our analysis, such as by adding </a:t>
            </a:r>
            <a:r>
              <a:rPr lang="en-US" noProof="0" dirty="0" err="1"/>
              <a:t>disaggregations</a:t>
            </a:r>
            <a:r>
              <a:rPr lang="en-US" noProof="0" dirty="0"/>
              <a:t> to our data like age or sex.</a:t>
            </a:r>
          </a:p>
        </p:txBody>
      </p:sp>
    </p:spTree>
    <p:extLst>
      <p:ext uri="{BB962C8B-B14F-4D97-AF65-F5344CB8AC3E}">
        <p14:creationId xmlns:p14="http://schemas.microsoft.com/office/powerpoint/2010/main" val="756990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Finally, a pie chart is best to use when you want to compare a total amount divided into parts for one period and one organization unit. </a:t>
            </a:r>
          </a:p>
        </p:txBody>
      </p:sp>
    </p:spTree>
    <p:extLst>
      <p:ext uri="{BB962C8B-B14F-4D97-AF65-F5344CB8AC3E}">
        <p14:creationId xmlns:p14="http://schemas.microsoft.com/office/powerpoint/2010/main" val="3408346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1.xml"/><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8.png"/><Relationship Id="rId2" Type="http://schemas.openxmlformats.org/officeDocument/2006/relationships/slideLayout" Target="../slideLayouts/slideLayout26.xml"/><Relationship Id="rId1" Type="http://schemas.openxmlformats.org/officeDocument/2006/relationships/tags" Target="../tags/tag5.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6.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ags" Target="../tags/tag7.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ags" Target="../tags/tag8.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9.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10.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chart: Pie charts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21128" y="1295400"/>
            <a:ext cx="4655497" cy="1334020"/>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Data Visualizer app:</a:t>
            </a:r>
          </a:p>
          <a:p>
            <a:pPr marL="800100" lvl="1" indent="-342900">
              <a:lnSpc>
                <a:spcPts val="3300"/>
              </a:lnSpc>
              <a:buClr>
                <a:srgbClr val="008CCF"/>
              </a:buClr>
              <a:buFont typeface="Rubik" pitchFamily="2" charset="-79"/>
              <a:buChar char="•"/>
            </a:pPr>
            <a:r>
              <a:rPr lang="en-US" sz="2400" dirty="0"/>
              <a:t>Create and edit different types of charts</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Charts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
        <p:nvSpPr>
          <p:cNvPr id="6" name="TextBox 5">
            <a:extLst>
              <a:ext uri="{FF2B5EF4-FFF2-40B4-BE49-F238E27FC236}">
                <a16:creationId xmlns:a16="http://schemas.microsoft.com/office/drawing/2014/main" id="{23CF2E2D-2E60-468D-9ABB-D1062692A468}"/>
              </a:ext>
            </a:extLst>
          </p:cNvPr>
          <p:cNvSpPr txBox="1"/>
          <p:nvPr/>
        </p:nvSpPr>
        <p:spPr>
          <a:xfrm>
            <a:off x="1921128" y="2844702"/>
            <a:ext cx="4655497" cy="3026791"/>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To switch from one type to another:</a:t>
            </a:r>
          </a:p>
          <a:p>
            <a:pPr marL="800100" lvl="1" indent="-342900">
              <a:lnSpc>
                <a:spcPts val="3300"/>
              </a:lnSpc>
              <a:buClr>
                <a:srgbClr val="008CCF"/>
              </a:buClr>
              <a:buFont typeface="Rubik" pitchFamily="2" charset="-79"/>
              <a:buChar char="•"/>
            </a:pPr>
            <a:r>
              <a:rPr lang="en-US" sz="2400" dirty="0"/>
              <a:t>Select the chart type from the dropdown menu</a:t>
            </a:r>
          </a:p>
          <a:p>
            <a:pPr marL="800100" lvl="1" indent="-342900">
              <a:lnSpc>
                <a:spcPts val="3300"/>
              </a:lnSpc>
              <a:buClr>
                <a:srgbClr val="008CCF"/>
              </a:buClr>
              <a:buFont typeface="Rubik" pitchFamily="2" charset="-79"/>
              <a:buChar char="•"/>
            </a:pPr>
            <a:r>
              <a:rPr lang="en-US" sz="2400" dirty="0"/>
              <a:t>Adjust the layout and options</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2457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4" grpId="0" animBg="1"/>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466214A9-E2B3-4D1D-B2AF-03819035CC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8860E9AC-A7EB-4C04-AB3A-F112B3F94F22}"/>
              </a:ext>
            </a:extLst>
          </p:cNvPr>
          <p:cNvSpPr/>
          <p:nvPr/>
        </p:nvSpPr>
        <p:spPr>
          <a:xfrm>
            <a:off x="2045368" y="2454442"/>
            <a:ext cx="1130969" cy="352725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E1F9E49-7F66-434A-B7E5-E73AF1F6AC1F}"/>
              </a:ext>
            </a:extLst>
          </p:cNvPr>
          <p:cNvSpPr/>
          <p:nvPr/>
        </p:nvSpPr>
        <p:spPr>
          <a:xfrm>
            <a:off x="6348663" y="6460958"/>
            <a:ext cx="1544053" cy="32082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7C8E22EC-64ED-464D-87E9-AB1C355F0B84}"/>
              </a:ext>
            </a:extLst>
          </p:cNvPr>
          <p:cNvSpPr/>
          <p:nvPr/>
        </p:nvSpPr>
        <p:spPr>
          <a:xfrm>
            <a:off x="4092730" y="2763158"/>
            <a:ext cx="5932875" cy="2409404"/>
          </a:xfrm>
          <a:prstGeom prst="roundRect">
            <a:avLst>
              <a:gd name="adj" fmla="val 8428"/>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B4FAEF49-FB49-4334-814F-C7D2D8F417B4}"/>
              </a:ext>
            </a:extLst>
          </p:cNvPr>
          <p:cNvSpPr txBox="1"/>
          <p:nvPr/>
        </p:nvSpPr>
        <p:spPr>
          <a:xfrm>
            <a:off x="4758433" y="3367696"/>
            <a:ext cx="4601468" cy="1200329"/>
          </a:xfrm>
          <a:prstGeom prst="rect">
            <a:avLst/>
          </a:prstGeom>
          <a:noFill/>
        </p:spPr>
        <p:txBody>
          <a:bodyPr wrap="square" rtlCol="0">
            <a:spAutoFit/>
          </a:bodyPr>
          <a:lstStyle/>
          <a:p>
            <a:pPr>
              <a:buClr>
                <a:srgbClr val="008CCF"/>
              </a:buClr>
            </a:pPr>
            <a:r>
              <a:rPr lang="en-US" sz="2400" dirty="0"/>
              <a:t>Overall total number of OPV doses given broken down by location for the year 2021?</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28521"/>
    </mc:Choice>
    <mc:Fallback xmlns="">
      <p:transition spd="slow" advTm="285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8"/>
                                        </p:tgtEl>
                                      </p:cBhvr>
                                    </p:animEffect>
                                    <p:set>
                                      <p:cBhvr>
                                        <p:cTn id="25" dur="1" fill="hold">
                                          <p:stCondLst>
                                            <p:cond delay="499"/>
                                          </p:stCondLst>
                                        </p:cTn>
                                        <p:tgtEl>
                                          <p:spTgt spid="3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061C9F-B055-BD96-7569-8F87B0F7FE5F}"/>
              </a:ext>
            </a:extLst>
          </p:cNvPr>
          <p:cNvSpPr txBox="1"/>
          <p:nvPr/>
        </p:nvSpPr>
        <p:spPr>
          <a:xfrm>
            <a:off x="5010410" y="303936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79000"/>
    </mc:Choice>
    <mc:Fallback xmlns="">
      <p:transition spd="slow" advTm="79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10;&#10;Description automatically generated with low confidence">
            <a:extLst>
              <a:ext uri="{FF2B5EF4-FFF2-40B4-BE49-F238E27FC236}">
                <a16:creationId xmlns:a16="http://schemas.microsoft.com/office/drawing/2014/main" id="{6C3DEF85-057B-418C-9C9E-502108FF8E08}"/>
              </a:ext>
            </a:extLst>
          </p:cNvPr>
          <p:cNvPicPr>
            <a:picLocks noChangeAspect="1"/>
          </p:cNvPicPr>
          <p:nvPr/>
        </p:nvPicPr>
        <p:blipFill rotWithShape="1">
          <a:blip r:embed="rId4">
            <a:extLst>
              <a:ext uri="{28A0092B-C50C-407E-A947-70E740481C1C}">
                <a14:useLocalDpi xmlns:a14="http://schemas.microsoft.com/office/drawing/2010/main" val="0"/>
              </a:ext>
            </a:extLst>
          </a:blip>
          <a:srcRect l="17328" t="22982"/>
          <a:stretch/>
        </p:blipFill>
        <p:spPr>
          <a:xfrm>
            <a:off x="1002486" y="610419"/>
            <a:ext cx="4955626" cy="2596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0FB89552-6204-461E-9D60-0B718DAB5F97}"/>
              </a:ext>
            </a:extLst>
          </p:cNvPr>
          <p:cNvPicPr>
            <a:picLocks noChangeAspect="1"/>
          </p:cNvPicPr>
          <p:nvPr/>
        </p:nvPicPr>
        <p:blipFill rotWithShape="1">
          <a:blip r:embed="rId5">
            <a:extLst>
              <a:ext uri="{28A0092B-C50C-407E-A947-70E740481C1C}">
                <a14:useLocalDpi xmlns:a14="http://schemas.microsoft.com/office/drawing/2010/main" val="0"/>
              </a:ext>
            </a:extLst>
          </a:blip>
          <a:srcRect l="17500" t="24031"/>
          <a:stretch/>
        </p:blipFill>
        <p:spPr>
          <a:xfrm>
            <a:off x="6228520" y="610419"/>
            <a:ext cx="5000252" cy="2589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Graphical user interface&#10;&#10;Description automatically generated">
            <a:extLst>
              <a:ext uri="{FF2B5EF4-FFF2-40B4-BE49-F238E27FC236}">
                <a16:creationId xmlns:a16="http://schemas.microsoft.com/office/drawing/2014/main" id="{7857D3A5-F436-46DA-8E53-47A233531F88}"/>
              </a:ext>
            </a:extLst>
          </p:cNvPr>
          <p:cNvPicPr>
            <a:picLocks noChangeAspect="1"/>
          </p:cNvPicPr>
          <p:nvPr/>
        </p:nvPicPr>
        <p:blipFill rotWithShape="1">
          <a:blip r:embed="rId6">
            <a:extLst>
              <a:ext uri="{28A0092B-C50C-407E-A947-70E740481C1C}">
                <a14:useLocalDpi xmlns:a14="http://schemas.microsoft.com/office/drawing/2010/main" val="0"/>
              </a:ext>
            </a:extLst>
          </a:blip>
          <a:srcRect l="17500" t="23876"/>
          <a:stretch/>
        </p:blipFill>
        <p:spPr>
          <a:xfrm>
            <a:off x="982978" y="3657600"/>
            <a:ext cx="4994643" cy="25923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Chart, pie chart&#10;&#10;Description automatically generated">
            <a:extLst>
              <a:ext uri="{FF2B5EF4-FFF2-40B4-BE49-F238E27FC236}">
                <a16:creationId xmlns:a16="http://schemas.microsoft.com/office/drawing/2014/main" id="{5A3CA1CD-1144-488C-AE7B-78F867C72CDB}"/>
              </a:ext>
            </a:extLst>
          </p:cNvPr>
          <p:cNvPicPr>
            <a:picLocks noChangeAspect="1"/>
          </p:cNvPicPr>
          <p:nvPr/>
        </p:nvPicPr>
        <p:blipFill rotWithShape="1">
          <a:blip r:embed="rId7">
            <a:extLst>
              <a:ext uri="{28A0092B-C50C-407E-A947-70E740481C1C}">
                <a14:useLocalDpi xmlns:a14="http://schemas.microsoft.com/office/drawing/2010/main" val="0"/>
              </a:ext>
            </a:extLst>
          </a:blip>
          <a:srcRect l="17500" t="23961"/>
          <a:stretch/>
        </p:blipFill>
        <p:spPr>
          <a:xfrm>
            <a:off x="6228520" y="3657600"/>
            <a:ext cx="5000252" cy="25923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Rectangle: Rounded Corners 19">
            <a:extLst>
              <a:ext uri="{FF2B5EF4-FFF2-40B4-BE49-F238E27FC236}">
                <a16:creationId xmlns:a16="http://schemas.microsoft.com/office/drawing/2014/main" id="{FDDF5650-0266-4DB8-8EC1-C76CAE0C2424}"/>
              </a:ext>
            </a:extLst>
          </p:cNvPr>
          <p:cNvSpPr/>
          <p:nvPr/>
        </p:nvSpPr>
        <p:spPr>
          <a:xfrm>
            <a:off x="2245859" y="214909"/>
            <a:ext cx="2468880" cy="4490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t>
            </a:r>
          </a:p>
        </p:txBody>
      </p:sp>
      <p:sp>
        <p:nvSpPr>
          <p:cNvPr id="21" name="Rectangle: Rounded Corners 20">
            <a:extLst>
              <a:ext uri="{FF2B5EF4-FFF2-40B4-BE49-F238E27FC236}">
                <a16:creationId xmlns:a16="http://schemas.microsoft.com/office/drawing/2014/main" id="{CB879288-3C5B-4567-82D3-902724D8FD03}"/>
              </a:ext>
            </a:extLst>
          </p:cNvPr>
          <p:cNvSpPr/>
          <p:nvPr/>
        </p:nvSpPr>
        <p:spPr>
          <a:xfrm>
            <a:off x="7494206" y="214909"/>
            <a:ext cx="2468880" cy="4490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t>
            </a:r>
          </a:p>
        </p:txBody>
      </p:sp>
      <p:sp>
        <p:nvSpPr>
          <p:cNvPr id="22" name="Rectangle: Rounded Corners 21">
            <a:extLst>
              <a:ext uri="{FF2B5EF4-FFF2-40B4-BE49-F238E27FC236}">
                <a16:creationId xmlns:a16="http://schemas.microsoft.com/office/drawing/2014/main" id="{CBE90848-D73F-4CD5-AD77-C1B882E3244F}"/>
              </a:ext>
            </a:extLst>
          </p:cNvPr>
          <p:cNvSpPr/>
          <p:nvPr/>
        </p:nvSpPr>
        <p:spPr>
          <a:xfrm>
            <a:off x="2245859" y="3426177"/>
            <a:ext cx="2468880" cy="4490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Stacked bar</a:t>
            </a:r>
          </a:p>
        </p:txBody>
      </p:sp>
      <p:sp>
        <p:nvSpPr>
          <p:cNvPr id="23" name="Rectangle: Rounded Corners 22">
            <a:extLst>
              <a:ext uri="{FF2B5EF4-FFF2-40B4-BE49-F238E27FC236}">
                <a16:creationId xmlns:a16="http://schemas.microsoft.com/office/drawing/2014/main" id="{D17DC582-8331-4555-8C62-9349CB50C722}"/>
              </a:ext>
            </a:extLst>
          </p:cNvPr>
          <p:cNvSpPr/>
          <p:nvPr/>
        </p:nvSpPr>
        <p:spPr>
          <a:xfrm>
            <a:off x="7494206" y="3433091"/>
            <a:ext cx="2468880" cy="4490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Pie</a:t>
            </a:r>
          </a:p>
        </p:txBody>
      </p:sp>
    </p:spTree>
    <p:custDataLst>
      <p:tags r:id="rId1"/>
    </p:custDataLst>
    <p:extLst>
      <p:ext uri="{BB962C8B-B14F-4D97-AF65-F5344CB8AC3E}">
        <p14:creationId xmlns:p14="http://schemas.microsoft.com/office/powerpoint/2010/main" val="2315596514"/>
      </p:ext>
    </p:extLst>
  </p:cSld>
  <p:clrMapOvr>
    <a:masterClrMapping/>
  </p:clrMapOvr>
  <mc:AlternateContent xmlns:mc="http://schemas.openxmlformats.org/markup-compatibility/2006" xmlns:p14="http://schemas.microsoft.com/office/powerpoint/2010/main">
    <mc:Choice Requires="p14">
      <p:transition spd="slow" p14:dur="2000" advTm="13941"/>
    </mc:Choice>
    <mc:Fallback xmlns="">
      <p:transition spd="slow" advTm="139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anim calcmode="lin" valueType="num">
                                      <p:cBhvr>
                                        <p:cTn id="44" dur="500" fill="hold"/>
                                        <p:tgtEl>
                                          <p:spTgt spid="22"/>
                                        </p:tgtEl>
                                        <p:attrNameLst>
                                          <p:attrName>ppt_x</p:attrName>
                                        </p:attrNameLst>
                                      </p:cBhvr>
                                      <p:tavLst>
                                        <p:tav tm="0">
                                          <p:val>
                                            <p:strVal val="#ppt_x"/>
                                          </p:val>
                                        </p:tav>
                                        <p:tav tm="100000">
                                          <p:val>
                                            <p:strVal val="#ppt_x"/>
                                          </p:val>
                                        </p:tav>
                                      </p:tavLst>
                                    </p:anim>
                                    <p:anim calcmode="lin" valueType="num">
                                      <p:cBhvr>
                                        <p:cTn id="4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anim calcmode="lin" valueType="num">
                                      <p:cBhvr>
                                        <p:cTn id="51" dur="500" fill="hold"/>
                                        <p:tgtEl>
                                          <p:spTgt spid="23"/>
                                        </p:tgtEl>
                                        <p:attrNameLst>
                                          <p:attrName>ppt_x</p:attrName>
                                        </p:attrNameLst>
                                      </p:cBhvr>
                                      <p:tavLst>
                                        <p:tav tm="0">
                                          <p:val>
                                            <p:strVal val="#ppt_x"/>
                                          </p:val>
                                        </p:tav>
                                        <p:tav tm="100000">
                                          <p:val>
                                            <p:strVal val="#ppt_x"/>
                                          </p:val>
                                        </p:tav>
                                      </p:tavLst>
                                    </p:anim>
                                    <p:anim calcmode="lin" valueType="num">
                                      <p:cBhvr>
                                        <p:cTn id="52"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2449A68-0E48-4CA5-B060-1E31FF7BB277}"/>
              </a:ext>
            </a:extLst>
          </p:cNvPr>
          <p:cNvGrpSpPr/>
          <p:nvPr/>
        </p:nvGrpSpPr>
        <p:grpSpPr>
          <a:xfrm>
            <a:off x="1056121" y="300252"/>
            <a:ext cx="9892894" cy="6141492"/>
            <a:chOff x="1056121" y="300252"/>
            <a:chExt cx="9892894" cy="6141492"/>
          </a:xfrm>
        </p:grpSpPr>
        <p:pic>
          <p:nvPicPr>
            <p:cNvPr id="12" name="Picture 11">
              <a:extLst>
                <a:ext uri="{FF2B5EF4-FFF2-40B4-BE49-F238E27FC236}">
                  <a16:creationId xmlns:a16="http://schemas.microsoft.com/office/drawing/2014/main" id="{4DC855C5-27A5-437B-A4E8-2A0EFBCC5BC0}"/>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13" name="Picture 12">
              <a:extLst>
                <a:ext uri="{FF2B5EF4-FFF2-40B4-BE49-F238E27FC236}">
                  <a16:creationId xmlns:a16="http://schemas.microsoft.com/office/drawing/2014/main" id="{33E876A7-A5B2-436D-8D70-93FD409CE7A2}"/>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0" name="TextBox 9">
            <a:extLst>
              <a:ext uri="{FF2B5EF4-FFF2-40B4-BE49-F238E27FC236}">
                <a16:creationId xmlns:a16="http://schemas.microsoft.com/office/drawing/2014/main" id="{7A0F3D7A-CF5E-4105-A48C-C4539CD8696E}"/>
              </a:ext>
            </a:extLst>
          </p:cNvPr>
          <p:cNvSpPr txBox="1"/>
          <p:nvPr/>
        </p:nvSpPr>
        <p:spPr>
          <a:xfrm>
            <a:off x="4969409" y="1686859"/>
            <a:ext cx="2198837" cy="3368278"/>
          </a:xfrm>
          <a:prstGeom prst="roundRect">
            <a:avLst/>
          </a:prstGeom>
          <a:solidFill>
            <a:schemeClr val="bg1">
              <a:alpha val="88000"/>
            </a:schemeClr>
          </a:solidFill>
        </p:spPr>
        <p:txBody>
          <a:bodyPr wrap="square" lIns="548640" rIns="548640" rtlCol="0">
            <a:spAutoFit/>
          </a:bodyPr>
          <a:lstStyle/>
          <a:p>
            <a:pPr algn="ctr">
              <a:buClr>
                <a:srgbClr val="008CCF"/>
              </a:buClr>
            </a:pPr>
            <a:r>
              <a:rPr lang="en-US" sz="19900" dirty="0">
                <a:solidFill>
                  <a:schemeClr val="accent1"/>
                </a:solidFill>
              </a:rPr>
              <a:t>?</a:t>
            </a:r>
          </a:p>
        </p:txBody>
      </p:sp>
    </p:spTree>
    <p:custDataLst>
      <p:tags r:id="rId1"/>
    </p:custDataLst>
    <p:extLst>
      <p:ext uri="{BB962C8B-B14F-4D97-AF65-F5344CB8AC3E}">
        <p14:creationId xmlns:p14="http://schemas.microsoft.com/office/powerpoint/2010/main" val="311690365"/>
      </p:ext>
    </p:extLst>
  </p:cSld>
  <p:clrMapOvr>
    <a:masterClrMapping/>
  </p:clrMapOvr>
  <mc:AlternateContent xmlns:mc="http://schemas.openxmlformats.org/markup-compatibility/2006" xmlns:p14="http://schemas.microsoft.com/office/powerpoint/2010/main">
    <mc:Choice Requires="p14">
      <p:transition spd="slow" p14:dur="2000" advTm="12918"/>
    </mc:Choice>
    <mc:Fallback xmlns="">
      <p:transition spd="slow" advTm="12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96FD408-B54D-4DC5-810E-E70B3CF8FC12}"/>
              </a:ext>
            </a:extLst>
          </p:cNvPr>
          <p:cNvGrpSpPr/>
          <p:nvPr/>
        </p:nvGrpSpPr>
        <p:grpSpPr>
          <a:xfrm>
            <a:off x="1056121" y="300252"/>
            <a:ext cx="9892894" cy="6141492"/>
            <a:chOff x="1056121" y="300252"/>
            <a:chExt cx="9892894" cy="6141492"/>
          </a:xfrm>
        </p:grpSpPr>
        <p:pic>
          <p:nvPicPr>
            <p:cNvPr id="11" name="Picture 10">
              <a:extLst>
                <a:ext uri="{FF2B5EF4-FFF2-40B4-BE49-F238E27FC236}">
                  <a16:creationId xmlns:a16="http://schemas.microsoft.com/office/drawing/2014/main" id="{F098EF7F-392C-4739-9CA5-AC8776F31129}"/>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12" name="Picture 11">
              <a:extLst>
                <a:ext uri="{FF2B5EF4-FFF2-40B4-BE49-F238E27FC236}">
                  <a16:creationId xmlns:a16="http://schemas.microsoft.com/office/drawing/2014/main" id="{638A57B6-BD25-4AC9-A262-ED9A4EBBBBD6}"/>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25" name="Freeform: Shape 24">
            <a:extLst>
              <a:ext uri="{FF2B5EF4-FFF2-40B4-BE49-F238E27FC236}">
                <a16:creationId xmlns:a16="http://schemas.microsoft.com/office/drawing/2014/main" id="{4F21A37F-38D0-4D5B-B59F-0A471AFDB3F4}"/>
              </a:ext>
            </a:extLst>
          </p:cNvPr>
          <p:cNvSpPr/>
          <p:nvPr/>
        </p:nvSpPr>
        <p:spPr>
          <a:xfrm>
            <a:off x="0" y="0"/>
            <a:ext cx="12192000" cy="6858000"/>
          </a:xfrm>
          <a:custGeom>
            <a:avLst/>
            <a:gdLst>
              <a:gd name="connsiteX0" fmla="*/ 7882774 w 12192000"/>
              <a:gd name="connsiteY0" fmla="*/ 1526994 h 6858000"/>
              <a:gd name="connsiteX1" fmla="*/ 7796463 w 12192000"/>
              <a:gd name="connsiteY1" fmla="*/ 1613305 h 6858000"/>
              <a:gd name="connsiteX2" fmla="*/ 7796463 w 12192000"/>
              <a:gd name="connsiteY2" fmla="*/ 2824761 h 6858000"/>
              <a:gd name="connsiteX3" fmla="*/ 7882774 w 12192000"/>
              <a:gd name="connsiteY3" fmla="*/ 2911072 h 6858000"/>
              <a:gd name="connsiteX4" fmla="*/ 10810289 w 12192000"/>
              <a:gd name="connsiteY4" fmla="*/ 2911072 h 6858000"/>
              <a:gd name="connsiteX5" fmla="*/ 10896600 w 12192000"/>
              <a:gd name="connsiteY5" fmla="*/ 2824761 h 6858000"/>
              <a:gd name="connsiteX6" fmla="*/ 10896600 w 12192000"/>
              <a:gd name="connsiteY6" fmla="*/ 1613305 h 6858000"/>
              <a:gd name="connsiteX7" fmla="*/ 10810289 w 12192000"/>
              <a:gd name="connsiteY7" fmla="*/ 1526994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882774" y="1526994"/>
                </a:moveTo>
                <a:cubicBezTo>
                  <a:pt x="7835106" y="1526994"/>
                  <a:pt x="7796463" y="1565637"/>
                  <a:pt x="7796463" y="1613305"/>
                </a:cubicBezTo>
                <a:lnTo>
                  <a:pt x="7796463" y="2824761"/>
                </a:lnTo>
                <a:cubicBezTo>
                  <a:pt x="7796463" y="2872429"/>
                  <a:pt x="7835106" y="2911072"/>
                  <a:pt x="7882774" y="2911072"/>
                </a:cubicBezTo>
                <a:lnTo>
                  <a:pt x="10810289" y="2911072"/>
                </a:lnTo>
                <a:cubicBezTo>
                  <a:pt x="10857957" y="2911072"/>
                  <a:pt x="10896600" y="2872429"/>
                  <a:pt x="10896600" y="2824761"/>
                </a:cubicBezTo>
                <a:lnTo>
                  <a:pt x="10896600" y="1613305"/>
                </a:lnTo>
                <a:cubicBezTo>
                  <a:pt x="10896600" y="1565637"/>
                  <a:pt x="10857957" y="1526994"/>
                  <a:pt x="10810289" y="1526994"/>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3" name="Rectangle: Rounded Corners 12">
            <a:extLst>
              <a:ext uri="{FF2B5EF4-FFF2-40B4-BE49-F238E27FC236}">
                <a16:creationId xmlns:a16="http://schemas.microsoft.com/office/drawing/2014/main" id="{B1FB83D3-7AAB-45F5-A2D0-152481372E4D}"/>
              </a:ext>
            </a:extLst>
          </p:cNvPr>
          <p:cNvSpPr/>
          <p:nvPr/>
        </p:nvSpPr>
        <p:spPr>
          <a:xfrm>
            <a:off x="3165776" y="1526994"/>
            <a:ext cx="4440975" cy="1384078"/>
          </a:xfrm>
          <a:prstGeom prst="roundRect">
            <a:avLst>
              <a:gd name="adj" fmla="val 8104"/>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8CB29CA9-0A4D-4E1D-91D6-08BB7BC81FEE}"/>
              </a:ext>
            </a:extLst>
          </p:cNvPr>
          <p:cNvSpPr txBox="1"/>
          <p:nvPr/>
        </p:nvSpPr>
        <p:spPr>
          <a:xfrm>
            <a:off x="3373588" y="1952729"/>
            <a:ext cx="3983833"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Data variation over time</a:t>
            </a:r>
          </a:p>
        </p:txBody>
      </p:sp>
      <p:grpSp>
        <p:nvGrpSpPr>
          <p:cNvPr id="16" name="Group 15">
            <a:extLst>
              <a:ext uri="{FF2B5EF4-FFF2-40B4-BE49-F238E27FC236}">
                <a16:creationId xmlns:a16="http://schemas.microsoft.com/office/drawing/2014/main" id="{C91DC53E-9DB4-470D-A6C5-A3B05EA77E95}"/>
              </a:ext>
            </a:extLst>
          </p:cNvPr>
          <p:cNvGrpSpPr/>
          <p:nvPr/>
        </p:nvGrpSpPr>
        <p:grpSpPr>
          <a:xfrm>
            <a:off x="2765512" y="1144656"/>
            <a:ext cx="804672" cy="804672"/>
            <a:chOff x="10901033" y="516564"/>
            <a:chExt cx="804672" cy="804672"/>
          </a:xfrm>
        </p:grpSpPr>
        <p:sp>
          <p:nvSpPr>
            <p:cNvPr id="17" name="Oval 16">
              <a:extLst>
                <a:ext uri="{FF2B5EF4-FFF2-40B4-BE49-F238E27FC236}">
                  <a16:creationId xmlns:a16="http://schemas.microsoft.com/office/drawing/2014/main" id="{6E98DC4D-6628-47F9-867A-3C92F9BBCC6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Group 17">
              <a:extLst>
                <a:ext uri="{FF2B5EF4-FFF2-40B4-BE49-F238E27FC236}">
                  <a16:creationId xmlns:a16="http://schemas.microsoft.com/office/drawing/2014/main" id="{AC928E59-E2CF-4116-9A97-1C4B6B0D7B7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9" name="Freeform: Shape 18">
                <a:extLst>
                  <a:ext uri="{FF2B5EF4-FFF2-40B4-BE49-F238E27FC236}">
                    <a16:creationId xmlns:a16="http://schemas.microsoft.com/office/drawing/2014/main" id="{BEC4C397-F1F8-4E4A-B338-FA7E5DFE3C2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CA1D76FD-8A58-4862-AC17-A994451DF5C5}"/>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D8B67701-B69C-4D92-9E8D-2C7DB7A8DA55}"/>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6278301D-F1BE-4800-9C7B-800C44BC0A9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Tree>
    <p:custDataLst>
      <p:tags r:id="rId1"/>
    </p:custDataLst>
    <p:extLst>
      <p:ext uri="{BB962C8B-B14F-4D97-AF65-F5344CB8AC3E}">
        <p14:creationId xmlns:p14="http://schemas.microsoft.com/office/powerpoint/2010/main" val="2564653478"/>
      </p:ext>
    </p:extLst>
  </p:cSld>
  <p:clrMapOvr>
    <a:masterClrMapping/>
  </p:clrMapOvr>
  <mc:AlternateContent xmlns:mc="http://schemas.openxmlformats.org/markup-compatibility/2006" xmlns:p14="http://schemas.microsoft.com/office/powerpoint/2010/main">
    <mc:Choice Requires="p14">
      <p:transition spd="slow" p14:dur="2000" advTm="7703"/>
    </mc:Choice>
    <mc:Fallback xmlns="">
      <p:transition spd="slow" advTm="77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250"/>
                                        <p:tgtEl>
                                          <p:spTgt spid="13"/>
                                        </p:tgtEl>
                                      </p:cBhvr>
                                    </p:animEffect>
                                    <p:set>
                                      <p:cBhvr>
                                        <p:cTn id="24" dur="1" fill="hold">
                                          <p:stCondLst>
                                            <p:cond delay="249"/>
                                          </p:stCondLst>
                                        </p:cTn>
                                        <p:tgtEl>
                                          <p:spTgt spid="1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16"/>
                                        </p:tgtEl>
                                      </p:cBhvr>
                                    </p:animEffect>
                                    <p:set>
                                      <p:cBhvr>
                                        <p:cTn id="27" dur="1" fill="hold">
                                          <p:stCondLst>
                                            <p:cond delay="249"/>
                                          </p:stCondLst>
                                        </p:cTn>
                                        <p:tgtEl>
                                          <p:spTgt spid="1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5"/>
                                        </p:tgtEl>
                                      </p:cBhvr>
                                    </p:animEffect>
                                    <p:set>
                                      <p:cBhvr>
                                        <p:cTn id="30" dur="1" fill="hold">
                                          <p:stCondLst>
                                            <p:cond delay="249"/>
                                          </p:stCondLst>
                                        </p:cTn>
                                        <p:tgtEl>
                                          <p:spTgt spid="1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50"/>
                                        <p:tgtEl>
                                          <p:spTgt spid="25"/>
                                        </p:tgtEl>
                                      </p:cBhvr>
                                    </p:animEffect>
                                    <p:set>
                                      <p:cBhvr>
                                        <p:cTn id="33" dur="1" fill="hold">
                                          <p:stCondLst>
                                            <p:cond delay="24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13" grpId="0" animBg="1"/>
      <p:bldP spid="13" grpId="1" animBg="1"/>
      <p:bldP spid="15" grpId="0"/>
      <p:bldP spid="1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519113-50FE-4346-B68E-FBC259DCCCED}"/>
              </a:ext>
            </a:extLst>
          </p:cNvPr>
          <p:cNvGrpSpPr/>
          <p:nvPr/>
        </p:nvGrpSpPr>
        <p:grpSpPr>
          <a:xfrm>
            <a:off x="1056121" y="300252"/>
            <a:ext cx="9892894" cy="6141492"/>
            <a:chOff x="1056121" y="300252"/>
            <a:chExt cx="9892894" cy="6141492"/>
          </a:xfrm>
        </p:grpSpPr>
        <p:pic>
          <p:nvPicPr>
            <p:cNvPr id="11" name="Picture 10">
              <a:extLst>
                <a:ext uri="{FF2B5EF4-FFF2-40B4-BE49-F238E27FC236}">
                  <a16:creationId xmlns:a16="http://schemas.microsoft.com/office/drawing/2014/main" id="{53378091-73EF-4A5F-A19E-663306A83C3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12" name="Picture 11">
              <a:extLst>
                <a:ext uri="{FF2B5EF4-FFF2-40B4-BE49-F238E27FC236}">
                  <a16:creationId xmlns:a16="http://schemas.microsoft.com/office/drawing/2014/main" id="{52AE4299-E211-4BBD-A188-ACA38357DE0F}"/>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24" name="Freeform: Shape 23">
            <a:extLst>
              <a:ext uri="{FF2B5EF4-FFF2-40B4-BE49-F238E27FC236}">
                <a16:creationId xmlns:a16="http://schemas.microsoft.com/office/drawing/2014/main" id="{6B11E5AA-2B67-4668-BA4F-CB1ADB3015EE}"/>
              </a:ext>
            </a:extLst>
          </p:cNvPr>
          <p:cNvSpPr/>
          <p:nvPr/>
        </p:nvSpPr>
        <p:spPr>
          <a:xfrm>
            <a:off x="0" y="0"/>
            <a:ext cx="12192000" cy="6858000"/>
          </a:xfrm>
          <a:custGeom>
            <a:avLst/>
            <a:gdLst>
              <a:gd name="connsiteX0" fmla="*/ 4449014 w 12192000"/>
              <a:gd name="connsiteY0" fmla="*/ 313900 h 6858000"/>
              <a:gd name="connsiteX1" fmla="*/ 4350152 w 12192000"/>
              <a:gd name="connsiteY1" fmla="*/ 412762 h 6858000"/>
              <a:gd name="connsiteX2" fmla="*/ 4350152 w 12192000"/>
              <a:gd name="connsiteY2" fmla="*/ 1385700 h 6858000"/>
              <a:gd name="connsiteX3" fmla="*/ 4449014 w 12192000"/>
              <a:gd name="connsiteY3" fmla="*/ 1484562 h 6858000"/>
              <a:gd name="connsiteX4" fmla="*/ 7613380 w 12192000"/>
              <a:gd name="connsiteY4" fmla="*/ 1484562 h 6858000"/>
              <a:gd name="connsiteX5" fmla="*/ 7712242 w 12192000"/>
              <a:gd name="connsiteY5" fmla="*/ 1385700 h 6858000"/>
              <a:gd name="connsiteX6" fmla="*/ 7712242 w 12192000"/>
              <a:gd name="connsiteY6" fmla="*/ 412762 h 6858000"/>
              <a:gd name="connsiteX7" fmla="*/ 7613380 w 12192000"/>
              <a:gd name="connsiteY7" fmla="*/ 31390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449014" y="313900"/>
                </a:moveTo>
                <a:cubicBezTo>
                  <a:pt x="4394414" y="313900"/>
                  <a:pt x="4350152" y="358162"/>
                  <a:pt x="4350152" y="412762"/>
                </a:cubicBezTo>
                <a:lnTo>
                  <a:pt x="4350152" y="1385700"/>
                </a:lnTo>
                <a:cubicBezTo>
                  <a:pt x="4350152" y="1440300"/>
                  <a:pt x="4394414" y="1484562"/>
                  <a:pt x="4449014" y="1484562"/>
                </a:cubicBezTo>
                <a:lnTo>
                  <a:pt x="7613380" y="1484562"/>
                </a:lnTo>
                <a:cubicBezTo>
                  <a:pt x="7667980" y="1484562"/>
                  <a:pt x="7712242" y="1440300"/>
                  <a:pt x="7712242" y="1385700"/>
                </a:cubicBezTo>
                <a:lnTo>
                  <a:pt x="7712242" y="412762"/>
                </a:lnTo>
                <a:cubicBezTo>
                  <a:pt x="7712242" y="358162"/>
                  <a:pt x="7667980" y="313900"/>
                  <a:pt x="7613380" y="313900"/>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Rounded Corners 12">
            <a:extLst>
              <a:ext uri="{FF2B5EF4-FFF2-40B4-BE49-F238E27FC236}">
                <a16:creationId xmlns:a16="http://schemas.microsoft.com/office/drawing/2014/main" id="{4132A85A-47A2-40C5-B9F0-94BF98169F45}"/>
              </a:ext>
            </a:extLst>
          </p:cNvPr>
          <p:cNvSpPr/>
          <p:nvPr/>
        </p:nvSpPr>
        <p:spPr>
          <a:xfrm>
            <a:off x="3887673" y="1866900"/>
            <a:ext cx="4440975" cy="1384078"/>
          </a:xfrm>
          <a:prstGeom prst="roundRect">
            <a:avLst>
              <a:gd name="adj" fmla="val 8104"/>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4506960-E17D-45B0-836E-7DCD2991D2DA}"/>
              </a:ext>
            </a:extLst>
          </p:cNvPr>
          <p:cNvSpPr txBox="1"/>
          <p:nvPr/>
        </p:nvSpPr>
        <p:spPr>
          <a:xfrm>
            <a:off x="4107517" y="2160283"/>
            <a:ext cx="3983833"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a:t>Compare data across locations</a:t>
            </a:r>
          </a:p>
        </p:txBody>
      </p:sp>
      <p:grpSp>
        <p:nvGrpSpPr>
          <p:cNvPr id="15" name="Group 14">
            <a:extLst>
              <a:ext uri="{FF2B5EF4-FFF2-40B4-BE49-F238E27FC236}">
                <a16:creationId xmlns:a16="http://schemas.microsoft.com/office/drawing/2014/main" id="{A76717A0-03E5-4683-B196-D12493819C86}"/>
              </a:ext>
            </a:extLst>
          </p:cNvPr>
          <p:cNvGrpSpPr/>
          <p:nvPr/>
        </p:nvGrpSpPr>
        <p:grpSpPr>
          <a:xfrm>
            <a:off x="3487409" y="1484562"/>
            <a:ext cx="804672" cy="804672"/>
            <a:chOff x="10901033" y="516564"/>
            <a:chExt cx="804672" cy="804672"/>
          </a:xfrm>
        </p:grpSpPr>
        <p:sp>
          <p:nvSpPr>
            <p:cNvPr id="16" name="Oval 15">
              <a:extLst>
                <a:ext uri="{FF2B5EF4-FFF2-40B4-BE49-F238E27FC236}">
                  <a16:creationId xmlns:a16="http://schemas.microsoft.com/office/drawing/2014/main" id="{3BBF9FC9-EA3F-4E43-8342-6FA6672FCC6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2FFE202-1A22-489D-8FCD-2DA24BF480F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EAAC5D7C-864D-4F7A-B5B5-7C0346CBE2A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4291D84-B2C1-4B85-BF59-320782B88272}"/>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47A88DF-F21E-4ADA-9B46-A0C0ADD18222}"/>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DB1AA83-6B21-4CD0-BDB5-1F6E1E4C0CA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325098558"/>
      </p:ext>
    </p:extLst>
  </p:cSld>
  <p:clrMapOvr>
    <a:masterClrMapping/>
  </p:clrMapOvr>
  <mc:AlternateContent xmlns:mc="http://schemas.openxmlformats.org/markup-compatibility/2006" xmlns:p14="http://schemas.microsoft.com/office/powerpoint/2010/main">
    <mc:Choice Requires="p14">
      <p:transition spd="slow" p14:dur="2000" advTm="9118"/>
    </mc:Choice>
    <mc:Fallback xmlns="">
      <p:transition spd="slow" advTm="91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250"/>
                                        <p:tgtEl>
                                          <p:spTgt spid="13"/>
                                        </p:tgtEl>
                                      </p:cBhvr>
                                    </p:animEffect>
                                    <p:set>
                                      <p:cBhvr>
                                        <p:cTn id="24" dur="1" fill="hold">
                                          <p:stCondLst>
                                            <p:cond delay="249"/>
                                          </p:stCondLst>
                                        </p:cTn>
                                        <p:tgtEl>
                                          <p:spTgt spid="1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15"/>
                                        </p:tgtEl>
                                      </p:cBhvr>
                                    </p:animEffect>
                                    <p:set>
                                      <p:cBhvr>
                                        <p:cTn id="27" dur="1" fill="hold">
                                          <p:stCondLst>
                                            <p:cond delay="249"/>
                                          </p:stCondLst>
                                        </p:cTn>
                                        <p:tgtEl>
                                          <p:spTgt spid="1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4"/>
                                        </p:tgtEl>
                                      </p:cBhvr>
                                    </p:animEffect>
                                    <p:set>
                                      <p:cBhvr>
                                        <p:cTn id="30" dur="1" fill="hold">
                                          <p:stCondLst>
                                            <p:cond delay="249"/>
                                          </p:stCondLst>
                                        </p:cTn>
                                        <p:tgtEl>
                                          <p:spTgt spid="1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50"/>
                                        <p:tgtEl>
                                          <p:spTgt spid="24"/>
                                        </p:tgtEl>
                                      </p:cBhvr>
                                    </p:animEffect>
                                    <p:set>
                                      <p:cBhvr>
                                        <p:cTn id="33" dur="1" fill="hold">
                                          <p:stCondLst>
                                            <p:cond delay="24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13" grpId="0" animBg="1"/>
      <p:bldP spid="13" grpId="1" animBg="1"/>
      <p:bldP spid="14" grpId="0"/>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8AFE98-5DFE-4D17-9EB5-9804DB58BCA0}"/>
              </a:ext>
            </a:extLst>
          </p:cNvPr>
          <p:cNvGrpSpPr/>
          <p:nvPr/>
        </p:nvGrpSpPr>
        <p:grpSpPr>
          <a:xfrm>
            <a:off x="1056121" y="300252"/>
            <a:ext cx="9892894" cy="6141492"/>
            <a:chOff x="1056121" y="300252"/>
            <a:chExt cx="9892894" cy="6141492"/>
          </a:xfrm>
        </p:grpSpPr>
        <p:pic>
          <p:nvPicPr>
            <p:cNvPr id="3" name="Picture 2">
              <a:extLst>
                <a:ext uri="{FF2B5EF4-FFF2-40B4-BE49-F238E27FC236}">
                  <a16:creationId xmlns:a16="http://schemas.microsoft.com/office/drawing/2014/main" id="{AF3C3D06-288C-4958-8552-90AEF16919A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4" name="Picture 3">
              <a:extLst>
                <a:ext uri="{FF2B5EF4-FFF2-40B4-BE49-F238E27FC236}">
                  <a16:creationId xmlns:a16="http://schemas.microsoft.com/office/drawing/2014/main" id="{FE237302-52BF-4B8F-B895-0A63B5E66065}"/>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8" name="Freeform: Shape 7">
            <a:extLst>
              <a:ext uri="{FF2B5EF4-FFF2-40B4-BE49-F238E27FC236}">
                <a16:creationId xmlns:a16="http://schemas.microsoft.com/office/drawing/2014/main" id="{872BC8EE-69C6-49FB-9829-DAB3B0D44FB2}"/>
              </a:ext>
            </a:extLst>
          </p:cNvPr>
          <p:cNvSpPr/>
          <p:nvPr/>
        </p:nvSpPr>
        <p:spPr>
          <a:xfrm>
            <a:off x="0" y="0"/>
            <a:ext cx="12192000" cy="6858000"/>
          </a:xfrm>
          <a:custGeom>
            <a:avLst/>
            <a:gdLst>
              <a:gd name="connsiteX0" fmla="*/ 4473323 w 12192000"/>
              <a:gd name="connsiteY0" fmla="*/ 1630386 h 6858000"/>
              <a:gd name="connsiteX1" fmla="*/ 4350152 w 12192000"/>
              <a:gd name="connsiteY1" fmla="*/ 1753556 h 6858000"/>
              <a:gd name="connsiteX2" fmla="*/ 4350152 w 12192000"/>
              <a:gd name="connsiteY2" fmla="*/ 2823702 h 6858000"/>
              <a:gd name="connsiteX3" fmla="*/ 4473323 w 12192000"/>
              <a:gd name="connsiteY3" fmla="*/ 2946872 h 6858000"/>
              <a:gd name="connsiteX4" fmla="*/ 7492281 w 12192000"/>
              <a:gd name="connsiteY4" fmla="*/ 2946872 h 6858000"/>
              <a:gd name="connsiteX5" fmla="*/ 7615451 w 12192000"/>
              <a:gd name="connsiteY5" fmla="*/ 2823702 h 6858000"/>
              <a:gd name="connsiteX6" fmla="*/ 7615451 w 12192000"/>
              <a:gd name="connsiteY6" fmla="*/ 1753556 h 6858000"/>
              <a:gd name="connsiteX7" fmla="*/ 7492281 w 12192000"/>
              <a:gd name="connsiteY7" fmla="*/ 1630386 h 6858000"/>
              <a:gd name="connsiteX8" fmla="*/ 7841018 w 12192000"/>
              <a:gd name="connsiteY8" fmla="*/ 300252 h 6858000"/>
              <a:gd name="connsiteX9" fmla="*/ 7717848 w 12192000"/>
              <a:gd name="connsiteY9" fmla="*/ 423422 h 6858000"/>
              <a:gd name="connsiteX10" fmla="*/ 7717848 w 12192000"/>
              <a:gd name="connsiteY10" fmla="*/ 1493568 h 6858000"/>
              <a:gd name="connsiteX11" fmla="*/ 7841018 w 12192000"/>
              <a:gd name="connsiteY11" fmla="*/ 1616738 h 6858000"/>
              <a:gd name="connsiteX12" fmla="*/ 10859977 w 12192000"/>
              <a:gd name="connsiteY12" fmla="*/ 1616738 h 6858000"/>
              <a:gd name="connsiteX13" fmla="*/ 10983147 w 12192000"/>
              <a:gd name="connsiteY13" fmla="*/ 1493568 h 6858000"/>
              <a:gd name="connsiteX14" fmla="*/ 10983147 w 12192000"/>
              <a:gd name="connsiteY14" fmla="*/ 423422 h 6858000"/>
              <a:gd name="connsiteX15" fmla="*/ 10859977 w 12192000"/>
              <a:gd name="connsiteY15" fmla="*/ 300252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4473323" y="1630386"/>
                </a:moveTo>
                <a:cubicBezTo>
                  <a:pt x="4405297" y="1630386"/>
                  <a:pt x="4350152" y="1685531"/>
                  <a:pt x="4350152" y="1753556"/>
                </a:cubicBezTo>
                <a:lnTo>
                  <a:pt x="4350152" y="2823702"/>
                </a:lnTo>
                <a:cubicBezTo>
                  <a:pt x="4350152" y="2891727"/>
                  <a:pt x="4405297" y="2946872"/>
                  <a:pt x="4473323" y="2946872"/>
                </a:cubicBezTo>
                <a:lnTo>
                  <a:pt x="7492281" y="2946872"/>
                </a:lnTo>
                <a:cubicBezTo>
                  <a:pt x="7560306" y="2946872"/>
                  <a:pt x="7615451" y="2891727"/>
                  <a:pt x="7615451" y="2823702"/>
                </a:cubicBezTo>
                <a:lnTo>
                  <a:pt x="7615451" y="1753556"/>
                </a:lnTo>
                <a:cubicBezTo>
                  <a:pt x="7615451" y="1685531"/>
                  <a:pt x="7560306" y="1630386"/>
                  <a:pt x="7492281" y="1630386"/>
                </a:cubicBezTo>
                <a:close/>
                <a:moveTo>
                  <a:pt x="7841018" y="300252"/>
                </a:moveTo>
                <a:cubicBezTo>
                  <a:pt x="7772993" y="300252"/>
                  <a:pt x="7717848" y="355397"/>
                  <a:pt x="7717848" y="423422"/>
                </a:cubicBezTo>
                <a:lnTo>
                  <a:pt x="7717848" y="1493568"/>
                </a:lnTo>
                <a:cubicBezTo>
                  <a:pt x="7717848" y="1561593"/>
                  <a:pt x="7772993" y="1616738"/>
                  <a:pt x="7841018" y="1616738"/>
                </a:cubicBezTo>
                <a:lnTo>
                  <a:pt x="10859977" y="1616738"/>
                </a:lnTo>
                <a:cubicBezTo>
                  <a:pt x="10928002" y="1616738"/>
                  <a:pt x="10983147" y="1561593"/>
                  <a:pt x="10983147" y="1493568"/>
                </a:cubicBezTo>
                <a:lnTo>
                  <a:pt x="10983147" y="423422"/>
                </a:lnTo>
                <a:cubicBezTo>
                  <a:pt x="10983147" y="355397"/>
                  <a:pt x="10928002" y="300252"/>
                  <a:pt x="10859977" y="30025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Rounded Corners 8">
            <a:extLst>
              <a:ext uri="{FF2B5EF4-FFF2-40B4-BE49-F238E27FC236}">
                <a16:creationId xmlns:a16="http://schemas.microsoft.com/office/drawing/2014/main" id="{E124E360-087F-458C-9C1C-AAD9C9B858E2}"/>
              </a:ext>
            </a:extLst>
          </p:cNvPr>
          <p:cNvSpPr/>
          <p:nvPr/>
        </p:nvSpPr>
        <p:spPr>
          <a:xfrm>
            <a:off x="6606810" y="3429000"/>
            <a:ext cx="4440975" cy="1384078"/>
          </a:xfrm>
          <a:prstGeom prst="roundRect">
            <a:avLst>
              <a:gd name="adj" fmla="val 8104"/>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6DCA612-03FF-45AE-9AB8-172E91AAA4E6}"/>
              </a:ext>
            </a:extLst>
          </p:cNvPr>
          <p:cNvSpPr txBox="1"/>
          <p:nvPr/>
        </p:nvSpPr>
        <p:spPr>
          <a:xfrm>
            <a:off x="6826654" y="3722383"/>
            <a:ext cx="3983833"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a:t>Add granularity to our analysis</a:t>
            </a:r>
          </a:p>
        </p:txBody>
      </p:sp>
      <p:grpSp>
        <p:nvGrpSpPr>
          <p:cNvPr id="11" name="Group 10">
            <a:extLst>
              <a:ext uri="{FF2B5EF4-FFF2-40B4-BE49-F238E27FC236}">
                <a16:creationId xmlns:a16="http://schemas.microsoft.com/office/drawing/2014/main" id="{7CE05E87-914A-4D00-88D6-9BE46894C32C}"/>
              </a:ext>
            </a:extLst>
          </p:cNvPr>
          <p:cNvGrpSpPr/>
          <p:nvPr/>
        </p:nvGrpSpPr>
        <p:grpSpPr>
          <a:xfrm>
            <a:off x="6206546" y="3046662"/>
            <a:ext cx="804672" cy="804672"/>
            <a:chOff x="10901033" y="516564"/>
            <a:chExt cx="804672" cy="804672"/>
          </a:xfrm>
        </p:grpSpPr>
        <p:sp>
          <p:nvSpPr>
            <p:cNvPr id="12" name="Oval 11">
              <a:extLst>
                <a:ext uri="{FF2B5EF4-FFF2-40B4-BE49-F238E27FC236}">
                  <a16:creationId xmlns:a16="http://schemas.microsoft.com/office/drawing/2014/main" id="{FFBA8715-7F69-4665-8701-44FA6B4FA2B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4A8AF20-FFA8-4828-B06B-DB7CB270B02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4" name="Freeform: Shape 13">
                <a:extLst>
                  <a:ext uri="{FF2B5EF4-FFF2-40B4-BE49-F238E27FC236}">
                    <a16:creationId xmlns:a16="http://schemas.microsoft.com/office/drawing/2014/main" id="{A72618B6-B83E-4C3A-BC8F-18BD0369425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FDD332F-F5F8-4A5C-8E80-216C5B6A84A2}"/>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2422BCC-E290-4364-901D-79ACE5FDEB55}"/>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87AFCF1-ED29-4A5C-B88E-517057C61799}"/>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1228169544"/>
      </p:ext>
    </p:extLst>
  </p:cSld>
  <p:clrMapOvr>
    <a:masterClrMapping/>
  </p:clrMapOvr>
  <mc:AlternateContent xmlns:mc="http://schemas.openxmlformats.org/markup-compatibility/2006" xmlns:p14="http://schemas.microsoft.com/office/powerpoint/2010/main">
    <mc:Choice Requires="p14">
      <p:transition spd="slow" p14:dur="2000" advTm="11925"/>
    </mc:Choice>
    <mc:Fallback xmlns="">
      <p:transition spd="slow" advTm="119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250"/>
                                        <p:tgtEl>
                                          <p:spTgt spid="9"/>
                                        </p:tgtEl>
                                      </p:cBhvr>
                                    </p:animEffect>
                                    <p:set>
                                      <p:cBhvr>
                                        <p:cTn id="24" dur="1" fill="hold">
                                          <p:stCondLst>
                                            <p:cond delay="24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11"/>
                                        </p:tgtEl>
                                      </p:cBhvr>
                                    </p:animEffect>
                                    <p:set>
                                      <p:cBhvr>
                                        <p:cTn id="27" dur="1" fill="hold">
                                          <p:stCondLst>
                                            <p:cond delay="249"/>
                                          </p:stCondLst>
                                        </p:cTn>
                                        <p:tgtEl>
                                          <p:spTgt spid="1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0"/>
                                        </p:tgtEl>
                                      </p:cBhvr>
                                    </p:animEffect>
                                    <p:set>
                                      <p:cBhvr>
                                        <p:cTn id="30" dur="1" fill="hold">
                                          <p:stCondLst>
                                            <p:cond delay="24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50"/>
                                        <p:tgtEl>
                                          <p:spTgt spid="8"/>
                                        </p:tgtEl>
                                      </p:cBhvr>
                                    </p:animEffect>
                                    <p:set>
                                      <p:cBhvr>
                                        <p:cTn id="33" dur="1" fill="hold">
                                          <p:stCondLst>
                                            <p:cond delay="2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3492EE5-BB36-472F-8B33-E053B9159B7A}"/>
              </a:ext>
            </a:extLst>
          </p:cNvPr>
          <p:cNvGrpSpPr/>
          <p:nvPr/>
        </p:nvGrpSpPr>
        <p:grpSpPr>
          <a:xfrm>
            <a:off x="1056121" y="300252"/>
            <a:ext cx="9892894" cy="6141492"/>
            <a:chOff x="1056121" y="300252"/>
            <a:chExt cx="9892894" cy="6141492"/>
          </a:xfrm>
        </p:grpSpPr>
        <p:pic>
          <p:nvPicPr>
            <p:cNvPr id="3" name="Picture 2">
              <a:extLst>
                <a:ext uri="{FF2B5EF4-FFF2-40B4-BE49-F238E27FC236}">
                  <a16:creationId xmlns:a16="http://schemas.microsoft.com/office/drawing/2014/main" id="{EC10AA93-7179-4811-9FB4-54909824C2C4}"/>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4" name="Picture 3">
              <a:extLst>
                <a:ext uri="{FF2B5EF4-FFF2-40B4-BE49-F238E27FC236}">
                  <a16:creationId xmlns:a16="http://schemas.microsoft.com/office/drawing/2014/main" id="{944A8DB8-44DB-45C1-AAC0-FD61C2AF8CD5}"/>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7" name="Freeform: Shape 6">
            <a:extLst>
              <a:ext uri="{FF2B5EF4-FFF2-40B4-BE49-F238E27FC236}">
                <a16:creationId xmlns:a16="http://schemas.microsoft.com/office/drawing/2014/main" id="{BA46336E-8E35-4384-A39D-BB452DF2E279}"/>
              </a:ext>
            </a:extLst>
          </p:cNvPr>
          <p:cNvSpPr/>
          <p:nvPr/>
        </p:nvSpPr>
        <p:spPr>
          <a:xfrm>
            <a:off x="0" y="0"/>
            <a:ext cx="12192000" cy="6858000"/>
          </a:xfrm>
          <a:custGeom>
            <a:avLst/>
            <a:gdLst>
              <a:gd name="connsiteX0" fmla="*/ 7778416 w 12192000"/>
              <a:gd name="connsiteY0" fmla="*/ 3007895 h 6858000"/>
              <a:gd name="connsiteX1" fmla="*/ 7712242 w 12192000"/>
              <a:gd name="connsiteY1" fmla="*/ 3074069 h 6858000"/>
              <a:gd name="connsiteX2" fmla="*/ 7712242 w 12192000"/>
              <a:gd name="connsiteY2" fmla="*/ 4060658 h 6858000"/>
              <a:gd name="connsiteX3" fmla="*/ 7778416 w 12192000"/>
              <a:gd name="connsiteY3" fmla="*/ 4126832 h 6858000"/>
              <a:gd name="connsiteX4" fmla="*/ 10882841 w 12192000"/>
              <a:gd name="connsiteY4" fmla="*/ 4126832 h 6858000"/>
              <a:gd name="connsiteX5" fmla="*/ 10949015 w 12192000"/>
              <a:gd name="connsiteY5" fmla="*/ 4060658 h 6858000"/>
              <a:gd name="connsiteX6" fmla="*/ 10949015 w 12192000"/>
              <a:gd name="connsiteY6" fmla="*/ 3074069 h 6858000"/>
              <a:gd name="connsiteX7" fmla="*/ 10882841 w 12192000"/>
              <a:gd name="connsiteY7" fmla="*/ 300789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7778416" y="3007895"/>
                </a:moveTo>
                <a:cubicBezTo>
                  <a:pt x="7741869" y="3007895"/>
                  <a:pt x="7712242" y="3037522"/>
                  <a:pt x="7712242" y="3074069"/>
                </a:cubicBezTo>
                <a:lnTo>
                  <a:pt x="7712242" y="4060658"/>
                </a:lnTo>
                <a:cubicBezTo>
                  <a:pt x="7712242" y="4097205"/>
                  <a:pt x="7741869" y="4126832"/>
                  <a:pt x="7778416" y="4126832"/>
                </a:cubicBezTo>
                <a:lnTo>
                  <a:pt x="10882841" y="4126832"/>
                </a:lnTo>
                <a:cubicBezTo>
                  <a:pt x="10919388" y="4126832"/>
                  <a:pt x="10949015" y="4097205"/>
                  <a:pt x="10949015" y="4060658"/>
                </a:cubicBezTo>
                <a:lnTo>
                  <a:pt x="10949015" y="3074069"/>
                </a:lnTo>
                <a:cubicBezTo>
                  <a:pt x="10949015" y="3037522"/>
                  <a:pt x="10919388" y="3007895"/>
                  <a:pt x="10882841" y="30078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Rounded Corners 7">
            <a:extLst>
              <a:ext uri="{FF2B5EF4-FFF2-40B4-BE49-F238E27FC236}">
                <a16:creationId xmlns:a16="http://schemas.microsoft.com/office/drawing/2014/main" id="{7C4B4E66-9051-4DCA-BAEF-0394BC56A9F4}"/>
              </a:ext>
            </a:extLst>
          </p:cNvPr>
          <p:cNvSpPr/>
          <p:nvPr/>
        </p:nvSpPr>
        <p:spPr>
          <a:xfrm>
            <a:off x="6694904" y="1003275"/>
            <a:ext cx="4440975" cy="1619402"/>
          </a:xfrm>
          <a:prstGeom prst="roundRect">
            <a:avLst>
              <a:gd name="adj" fmla="val 8104"/>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505D962-5263-41A4-A28C-97DAE86C1726}"/>
              </a:ext>
            </a:extLst>
          </p:cNvPr>
          <p:cNvSpPr txBox="1"/>
          <p:nvPr/>
        </p:nvSpPr>
        <p:spPr>
          <a:xfrm>
            <a:off x="6925649" y="1235240"/>
            <a:ext cx="3983833" cy="1569660"/>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a:t>Compare a total amount divided into parts at a given point in time </a:t>
            </a:r>
          </a:p>
        </p:txBody>
      </p:sp>
      <p:grpSp>
        <p:nvGrpSpPr>
          <p:cNvPr id="10" name="Group 9">
            <a:extLst>
              <a:ext uri="{FF2B5EF4-FFF2-40B4-BE49-F238E27FC236}">
                <a16:creationId xmlns:a16="http://schemas.microsoft.com/office/drawing/2014/main" id="{A8E0491F-8C05-4121-AAFF-26DB4C65841B}"/>
              </a:ext>
            </a:extLst>
          </p:cNvPr>
          <p:cNvGrpSpPr/>
          <p:nvPr/>
        </p:nvGrpSpPr>
        <p:grpSpPr>
          <a:xfrm>
            <a:off x="6294640" y="579532"/>
            <a:ext cx="804672" cy="804672"/>
            <a:chOff x="10901033" y="516564"/>
            <a:chExt cx="804672" cy="804672"/>
          </a:xfrm>
        </p:grpSpPr>
        <p:sp>
          <p:nvSpPr>
            <p:cNvPr id="11" name="Oval 10">
              <a:extLst>
                <a:ext uri="{FF2B5EF4-FFF2-40B4-BE49-F238E27FC236}">
                  <a16:creationId xmlns:a16="http://schemas.microsoft.com/office/drawing/2014/main" id="{8B9568A7-77CF-4B92-9D7D-8B9471F6312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2C04136-22D0-4CA1-8AA8-E09D2C3500C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3" name="Freeform: Shape 12">
                <a:extLst>
                  <a:ext uri="{FF2B5EF4-FFF2-40B4-BE49-F238E27FC236}">
                    <a16:creationId xmlns:a16="http://schemas.microsoft.com/office/drawing/2014/main" id="{2B0C1DC1-939F-4099-BE31-0515E8D9A15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DD07B7A-5C71-4136-9204-819805A6475C}"/>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CCA258C-E7F8-41EE-8597-8F7BEB8E0982}"/>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C22E02C-F982-49CC-8D0B-82FB9A5B6E05}"/>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2598399129"/>
      </p:ext>
    </p:extLst>
  </p:cSld>
  <p:clrMapOvr>
    <a:masterClrMapping/>
  </p:clrMapOvr>
  <mc:AlternateContent xmlns:mc="http://schemas.openxmlformats.org/markup-compatibility/2006" xmlns:p14="http://schemas.microsoft.com/office/powerpoint/2010/main">
    <mc:Choice Requires="p14">
      <p:transition spd="slow" p14:dur="2000" advTm="11694"/>
    </mc:Choice>
    <mc:Fallback xmlns="">
      <p:transition spd="slow" advTm="116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250"/>
                                        <p:tgtEl>
                                          <p:spTgt spid="8"/>
                                        </p:tgtEl>
                                      </p:cBhvr>
                                    </p:animEffect>
                                    <p:set>
                                      <p:cBhvr>
                                        <p:cTn id="24" dur="1" fill="hold">
                                          <p:stCondLst>
                                            <p:cond delay="249"/>
                                          </p:stCondLst>
                                        </p:cTn>
                                        <p:tgtEl>
                                          <p:spTgt spid="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50"/>
                                        <p:tgtEl>
                                          <p:spTgt spid="10"/>
                                        </p:tgtEl>
                                      </p:cBhvr>
                                    </p:animEffect>
                                    <p:set>
                                      <p:cBhvr>
                                        <p:cTn id="27" dur="1" fill="hold">
                                          <p:stCondLst>
                                            <p:cond delay="24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9"/>
                                        </p:tgtEl>
                                      </p:cBhvr>
                                    </p:animEffect>
                                    <p:set>
                                      <p:cBhvr>
                                        <p:cTn id="30" dur="1" fill="hold">
                                          <p:stCondLst>
                                            <p:cond delay="24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50"/>
                                        <p:tgtEl>
                                          <p:spTgt spid="7"/>
                                        </p:tgtEl>
                                      </p:cBhvr>
                                    </p:animEffect>
                                    <p:set>
                                      <p:cBhvr>
                                        <p:cTn id="33"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p:bldP spid="9"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4 Creating a Chart - Pie chart"/>
  <p:tag name="ISPRING_PRESENTATION_TITLE" val="3.2.4 Creating a Chart - Pie chart"/>
  <p:tag name="ISPRING_SCREEN_RECS_UPDATED" val="C:\Users\alita\Documents\0. Clientes LOCAL\DHIS2\Fundamentals\2.0\Data Analysis\Production\3. Charts\3.2.4 Creating a Chart - Pie chart"/>
  <p:tag name="ISPRING_RESOURCE_FOLDER" val="C:\Users\alita\Documents\0. Clientes LOCAL\DHIS2\Fundamentals\2.0\Data Analysis\Production\3. Charts\3.2.4 Creating a Chart - Pie chart"/>
  <p:tag name="ISPRING_PRESENTATION_PATH" val="C:\Users\alita\Documents\0. Clientes LOCAL\DHIS2\Fundamentals\2.0\Data Analysis\Production\3. Charts\3.2.4 Creating a Chart - Pie chart.pptx"/>
  <p:tag name="FLASHSPRING_ZOOM_TAG" val="69"/>
  <p:tag name="ISPRING_PRESENTATION_INFO_2" val="&lt;?xml version=&quot;1.0&quot; encoding=&quot;UTF-8&quot; standalone=&quot;no&quot; ?&gt;&#10;&lt;presentation2&gt;&#10;&#10;  &lt;slides&gt;&#10;    &lt;slide id=&quot;{1BCE3506-9875-4AA5-BA51-62244FFB0DE5}&quot; pptId=&quot;299&quot;/&gt;&#10;    &lt;slide id=&quot;{93FCC079-AAA9-49A1-92F0-394AC073CF72}&quot; pptId=&quot;275&quot;/&gt;&#10;    &lt;slide id=&quot;{9F36B9A4-2335-4B9F-B473-36D4EC6253A6}&quot; pptId=&quot;307&quot;/&gt;&#10;    &lt;slide id=&quot;{335B09E9-442F-4886-B957-B26760748F7C}&quot; pptId=&quot;310&quot;/&gt;&#10;    &lt;slide id=&quot;{8EFDE481-8318-40C6-B16D-A496CEE31714}&quot; pptId=&quot;315&quot;/&gt;&#10;    &lt;slide id=&quot;{63FC51C1-D35E-40EF-BE80-D1C6504BBE1F}&quot; pptId=&quot;311&quot;/&gt;&#10;    &lt;slide id=&quot;{040F4ED2-1538-4A35-B310-9BCFE8AA7EAD}&quot; pptId=&quot;312&quot;/&gt;&#10;    &lt;slide id=&quot;{FBDA02A8-85B2-428D-8BF0-86EDE455DA92}&quot; pptId=&quot;313&quot;/&gt;&#10;    &lt;slide id=&quot;{782418CC-9D90-446C-AD88-E586E312AE0E}&quot; pptId=&quot;314&quot;/&gt;&#10;    &lt;slide id=&quot;{2C59DE6D-9104-49E3-B207-5A3D951F0569}&quot; pptId=&quot;302&quot;/&gt;&#10;    &lt;slide id=&quot;{67C46AFE-0B86-4AEB-9554-1D218524C7F5}&quot; pptId=&quot;272&quot;/&gt;&#10;  &lt;/slides&gt;&#10;&#10;  &lt;narration&gt;&#10;    &lt;audioTracks&gt;&#10;      &lt;audioTrack muted=&quot;false&quot; name=&quot;outro&quot; resource=&quot;540ff4c7&quot; slideId=&quot;{67C46AFE-0B86-4AEB-9554-1D218524C7F5}&quot; startTime=&quot;0&quot; stepIndex=&quot;0&quot; volume=&quot;1&quot;&gt;&#10;        &lt;audio channels=&quot;2&quot; format=&quot;fltp&quot; sampleRate=&quot;44100&quot;/&gt;&#10;      &lt;/audioTrack&gt;&#10;      &lt;audioTrack muted=&quot;false&quot; name=&quot;intro&quot; resource=&quot;031e3131&quot; slideId=&quot;{1BCE3506-9875-4AA5-BA51-62244FFB0DE5}&quot; startTime=&quot;0&quot; stepIndex=&quot;0&quot; volume=&quot;1&quot;&gt;&#10;        &lt;audio channels=&quot;2&quot; format=&quot;fltp&quot; sampleRate=&quot;44100&quot;/&gt;&#10;      &lt;/audioTrack&gt;&#10;      &lt;audioTrack muted=&quot;false&quot; name=&quot;Text-to-speech clip — Audio  1&quot; resource=&quot;a33614e5&quot; slideId=&quot;{93FCC079-AAA9-49A1-92F0-394AC073CF72}&quot; startTime=&quot;0&quot; stepIndex=&quot;0&quot; volume=&quot;1&quot;&gt;&#10;        &lt;audio channels=&quot;2&quot; format=&quot;fltp&quot; sampleRate=&quot;48000&quot;/&gt;&#10;      &lt;/audioTrack&gt;&#10;      &lt;audioTrack muted=&quot;false&quot; name=&quot;Text-to-speech clip — Audio  2&quot; resource=&quot;289c3406&quot; slideId=&quot;{335B09E9-442F-4886-B957-B26760748F7C}&quot; startTime=&quot;0&quot; stepIndex=&quot;0&quot; volume=&quot;1&quot;&gt;&#10;        &lt;audio channels=&quot;2&quot; format=&quot;fltp&quot; sampleRate=&quot;48000&quot;/&gt;&#10;      &lt;/audioTrack&gt;&#10;      &lt;audioTrack muted=&quot;false&quot; name=&quot;Text-to-speech clip — Audio  3&quot; resource=&quot;7f039805&quot; slideId=&quot;{8EFDE481-8318-40C6-B16D-A496CEE31714}&quot; startTime=&quot;0&quot; stepIndex=&quot;0&quot; volume=&quot;1&quot;&gt;&#10;        &lt;audio channels=&quot;2&quot; format=&quot;fltp&quot; sampleRate=&quot;48000&quot;/&gt;&#10;      &lt;/audioTrack&gt;&#10;      &lt;audioTrack muted=&quot;false&quot; name=&quot;Text-to-speech clip — Audio  4&quot; resource=&quot;4af34111&quot; slideId=&quot;{63FC51C1-D35E-40EF-BE80-D1C6504BBE1F}&quot; startTime=&quot;0&quot; stepIndex=&quot;0&quot; volume=&quot;1&quot;&gt;&#10;        &lt;audio channels=&quot;2&quot; format=&quot;fltp&quot; sampleRate=&quot;48000&quot;/&gt;&#10;      &lt;/audioTrack&gt;&#10;      &lt;audioTrack muted=&quot;false&quot; name=&quot;Text-to-speech clip — Audio  5&quot; resource=&quot;135c0404&quot; slideId=&quot;{040F4ED2-1538-4A35-B310-9BCFE8AA7EAD}&quot; startTime=&quot;0&quot; stepIndex=&quot;0&quot; volume=&quot;1&quot;&gt;&#10;        &lt;audio channels=&quot;2&quot; format=&quot;fltp&quot; sampleRate=&quot;48000&quot;/&gt;&#10;      &lt;/audioTrack&gt;&#10;      &lt;audioTrack muted=&quot;false&quot; name=&quot;Text-to-speech clip — Audio  6&quot; resource=&quot;7744ab28&quot; slideId=&quot;{FBDA02A8-85B2-428D-8BF0-86EDE455DA92}&quot; startTime=&quot;0&quot; stepIndex=&quot;0&quot; volume=&quot;1&quot;&gt;&#10;        &lt;audio channels=&quot;2&quot; format=&quot;fltp&quot; sampleRate=&quot;48000&quot;/&gt;&#10;      &lt;/audioTrack&gt;&#10;      &lt;audioTrack muted=&quot;false&quot; name=&quot;Text-to-speech clip — Audio  7&quot; resource=&quot;2642a51f&quot; slideId=&quot;{782418CC-9D90-446C-AD88-E586E312AE0E}&quot; startTime=&quot;0&quot; stepIndex=&quot;0&quot; volume=&quot;1&quot;&gt;&#10;        &lt;audio channels=&quot;2&quot; format=&quot;fltp&quot; sampleRate=&quot;48000&quot;/&gt;&#10;      &lt;/audioTrack&gt;&#10;      &lt;audioTrack muted=&quot;false&quot; name=&quot;Text-to-speech clip — Audio  8&quot; resource=&quot;76a2396f&quot; slideId=&quot;{2C59DE6D-9104-49E3-B207-5A3D951F0569}&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Cu+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Cu+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Cu+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rv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Cu+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rviVUjnP2+moAAADlAAAAHAAAAG5vbmUvaHRtbF9za2luX3NldHRpbmdzLmpzb26r5lIAAqUcJQUrhWowG8xPKi0pyc/TS87PK0nNK9HLyy/KTQSrUVJ2AwMlHZyK88tSiwgoTUtMTkUx1NTIwskFp0qEiSZO5i7OlsjqChLTU/WSEpOz04vyS/NSIMqcXV0MXYyVwKpquWoBUEsDBBQAAgAIACu+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c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x+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3H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Nx+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3H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Nx+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cfnlUlBOzImkAAABuAAAAHAAAAHVuaXZlcnNhbC9sb2NhbF9zZXR0aW5ncy54bWwNzDEOgzAMQNGdU1jeKe3WgcDGVpbSA1jERZEcG5GA4PZk+8PTb/szChy8pWDq8PV4IrDO5oMuDn/TUL8RUib1JKbsUA2h76pWbCb5cs4FJliFLt4mjiUyjxSLHHYRqOFTXv/AHpuuugFQSwMEFAACAAgA3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cfnlUOp3ncEsAAABrAAAAGwAAAHVuaXZlcnNhbC91bml2ZXJzYWwucG5nLnhtbLOxr8jNUShLLSrOzM+zVTLUM1Cyt+PlsikoSi3LTC1XqACKAQUhQEmhEsg1QnDLM1NKMoBCBhYWCMGM1Mz0jBJbJQtDM7igPtBMAFBLAwQUAAIACAAuv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C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Lr4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uv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C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C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uviVUvH0190oAAABJAAAAHwAAAHZpZGVvbGVjdHVyZS9sb2NhbF9zZXR0aW5ncy54bWyzsa/IzVEoSy0qzszPs1Uy1DNQUkjNS85PycxLt1UKDXHTtVBSKC5JzEtJzMnPS7VVystXUrC347LJyU9OzAlOLSkBKizWt+MCAFBLAQIAABQAAgAIACu+JVQyG7oi+QMAAOAOAAAYAAAAAAAAAAEAAAAAAAAAAABub25lL2NvbW1vbl9tZXNzYWdlcy5sbmdQSwECAAAUAAIACAArviVUFR5gG6MAAAB/AQAAKQAAAAAAAAABAAAAAAAvBAAAbm9uZS9wbGF5YmFja19hbmRfbmF2aWdhdGlvbl9zZXR0aW5ncy54bWxQSwECAAAUAAIACAArviVUH1SKajADAADHDgAAIgAAAAAAAAABAAAAAAAZBQAAbm9uZS9mbGFzaF9wdWJsaXNoaW5nX3NldHRpbmdzLnhtbFBLAQIAABQAAgAIACu+JVRxV5SdFQEAANECAAAcAAAAAAAAAAEAAAAAAIkIAABub25lL2ZsYXNoX3NraW5fc2V0dGluZ3MueG1sUEsBAgAAFAACAAgAK74lVNebcJYrAwAAbw4AACEAAAAAAAAAAQAAAAAA2AkAAG5vbmUvaHRtbF9wdWJsaXNoaW5nX3NldHRpbmdzLnhtbFBLAQIAABQAAgAIACu+JVSOc/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eVSRShrPTAQAAGYVAAAmAAAAAAAAAAEAAAAAANchAAB1bml2ZXJzYWwvaHRtbF9wdWJsaXNoaW5nX3NldHRpbmdzLnhtbFBLAQIAABQAAgAIANx+eVTrTeKpwwEAAIsGAAAhAAAAAAAAAAEAAAAAAGcmAAB1bml2ZXJzYWwvaHRtbF9za2luX3NldHRpbmdzLmpzb25QSwECAAAUAAIACADcfnlUlBOzImkAAABuAAAAHAAAAAAAAAABAAAAAABpKAAAdW5pdmVyc2FsL2xvY2FsX3NldHRpbmdzLnhtbFBLAQIAABQAAgAIANx+eVQ01LntjxMAANo5AAAXAAAAAAAAAAAAAAAAAAwpAAB1bml2ZXJzYWwvdW5pdmVyc2FsLnBuZ1BLAQIAABQAAgAIANx+eVQ6nedwSwAAAGsAAAAbAAAAAAAAAAEAAAAAANA8AAB1bml2ZXJzYWwvdW5pdmVyc2FsLnBuZy54bWxQSwECAAAUAAIACAAuviVU9rEOQqMFAAClFQAAIAAAAAAAAAABAAAAAABUPQAAdmlkZW9sZWN0dXJlL2NvbW1vbl9tZXNzYWdlcy5sbmdQSwECAAAUAAIACAAuviVUFR5gG6MAAAB/AQAAMQAAAAAAAAABAAAAAAA1QwAAdmlkZW9sZWN0dXJlL3BsYXliYWNrX2FuZF9uYXZpZ2F0aW9uX3NldHRpbmdzLnhtbFBLAQIAABQAAgAIAC6+JVSniu42DAUAAOUZAAAqAAAAAAAAAAEAAAAAACdEAAB2aWRlb2xlY3R1cmUvZmxhc2hfcHVibGlzaGluZ19zZXR0aW5ncy54bWxQSwECAAAUAAIACAAuviVUj3ZV/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4 Creating a Chart - Pie chart&quot;,&quot;onlineDestinationFolderId&quot;:&quot;718ba4ac-6e9b-11ec-a965-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603D08-755D-49D3-A436-6F63930D51D9}:314"/>
  <p:tag name="ISPRING_SLIDE_INDENT_LEVEL" val="0"/>
  <p:tag name="ISPRING_SLIDE_ID_2" val="{782418CC-9D90-446C-AD88-E586E312AE0E}"/>
  <p:tag name="GENSWF_ADVANCE_TIME" val="11.694"/>
  <p:tag name="TIMING" val="|1.133|2.435|7.321"/>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C59DE6D-9104-49E3-B207-5A3D951F0569}"/>
  <p:tag name="GENSWF_ADVANCE_TIME" val="24.576"/>
  <p:tag name="TIMING" val="|1.281|3.689|6.677|3.908|3.584"/>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7C46AFE-0B86-4AEB-9554-1D218524C7F5}"/>
  <p:tag name="GENSWF_ADVANCE_TIME" val="12.80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BCE3506-9875-4AA5-BA51-62244FFB0DE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93FCC079-AAA9-49A1-92F0-394AC073CF72}"/>
  <p:tag name="GENSWF_ADVANCE_TIME" val="28.521"/>
  <p:tag name="TIMING" val="|1.144|6.624|1.982|2.928|1.11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79.000"/>
  <p:tag name="ISPRING_SLIDE_ID_2" val="{9F36B9A4-2335-4B9F-B473-36D4EC6253A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99DD582-DD98-4B9C-B469-7E8C54053904}:310"/>
  <p:tag name="ISPRING_SLIDE_INDENT_LEVEL" val="0"/>
  <p:tag name="ISPRING_SLIDE_ID_2" val="{335B09E9-442F-4886-B957-B26760748F7C}"/>
  <p:tag name="GENSWF_ADVANCE_TIME" val="13.941"/>
  <p:tag name="TIMING" val="|1.128|1.266|0.954|1.164|4.715|0.962|0.893|0.99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6E1CAC7-BC5A-42B4-BF40-EB2364B0BC58}:315"/>
  <p:tag name="ISPRING_SLIDE_INDENT_LEVEL" val="0"/>
  <p:tag name="ISPRING_SLIDE_ID_2" val="{8EFDE481-8318-40C6-B16D-A496CEE31714}"/>
  <p:tag name="GENSWF_ADVANCE_TIME" val="12.918"/>
  <p:tag name="TIMING" val="|1.129|2.838|3.283"/>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1F294A-49BA-4B84-8E2C-ACD77E8A6019}:311"/>
  <p:tag name="ISPRING_SLIDE_INDENT_LEVEL" val="0"/>
  <p:tag name="ISPRING_SLIDE_ID_2" val="{63FC51C1-D35E-40EF-BE80-D1C6504BBE1F}"/>
  <p:tag name="GENSWF_ADVANCE_TIME" val="7.703"/>
  <p:tag name="TIMING" val="|1.144|3.944|1.7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CEFEACD-43DB-4223-BA49-9CC700E752EE}:312"/>
  <p:tag name="ISPRING_SLIDE_INDENT_LEVEL" val="0"/>
  <p:tag name="ISPRING_SLIDE_ID_2" val="{040F4ED2-1538-4A35-B310-9BCFE8AA7EAD}"/>
  <p:tag name="GENSWF_ADVANCE_TIME" val="9.118"/>
  <p:tag name="TIMING" val="|0.962|2.289|5.233"/>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6A94F5-F3BD-41B8-9D87-AE99C765DD65}:313"/>
  <p:tag name="ISPRING_SLIDE_INDENT_LEVEL" val="0"/>
  <p:tag name="ISPRING_SLIDE_ID_2" val="{FBDA02A8-85B2-428D-8BF0-86EDE455DA92}"/>
  <p:tag name="GENSWF_ADVANCE_TIME" val="11.925"/>
  <p:tag name="TIMING" val="|0.826|3.013|7.51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7181</TotalTime>
  <Words>604</Words>
  <Application>Microsoft Macintosh PowerPoint</Application>
  <PresentationFormat>Widescreen</PresentationFormat>
  <Paragraphs>41</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3.2.4 Creating a Chart - Pie chart</dc:title>
  <dc:subject>elearning</dc:subject>
  <dc:creator>Alejandra Avila</dc:creator>
  <cp:lastModifiedBy>Simona Sekerova</cp:lastModifiedBy>
  <cp:revision>456</cp:revision>
  <cp:lastPrinted>2021-06-09T13:32:46Z</cp:lastPrinted>
  <dcterms:created xsi:type="dcterms:W3CDTF">2021-02-03T12:41:27Z</dcterms:created>
  <dcterms:modified xsi:type="dcterms:W3CDTF">2023-09-18T11:37:07Z</dcterms:modified>
</cp:coreProperties>
</file>